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416" r:id="rId2"/>
    <p:sldId id="417" r:id="rId3"/>
    <p:sldId id="385" r:id="rId4"/>
    <p:sldId id="372" r:id="rId5"/>
    <p:sldId id="387" r:id="rId6"/>
    <p:sldId id="388" r:id="rId7"/>
    <p:sldId id="386" r:id="rId8"/>
    <p:sldId id="38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FF"/>
    <a:srgbClr val="FFFFCC"/>
    <a:srgbClr val="9966FF"/>
    <a:srgbClr val="9999FF"/>
    <a:srgbClr val="FF66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A3FA5A-BDD4-4C33-98C2-D4AA379E1BBA}" type="datetimeFigureOut">
              <a:rPr lang="en-GB" smtClean="0"/>
              <a:t>16/11/2020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A75318-99C3-4FB1-B05E-7A276E2B1358}" type="slidenum">
              <a:rPr lang="en-GB" smtClean="0"/>
              <a:t>‹#›</a:t>
            </a:fld>
            <a:endParaRPr lang="en-GB"/>
          </a:p>
        </p:txBody>
      </p:sp>
    </p:spTree>
    <p:extLst>
      <p:ext uri="{BB962C8B-B14F-4D97-AF65-F5344CB8AC3E}">
        <p14:creationId xmlns:p14="http://schemas.microsoft.com/office/powerpoint/2010/main" val="4200976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264A6-8E05-4A5F-9C61-FC2F71E38E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1979BC6-272D-4C8B-871E-6C27DFA4CD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98DE9A7-F2A0-4005-8D9C-27F7B48E91DB}"/>
              </a:ext>
            </a:extLst>
          </p:cNvPr>
          <p:cNvSpPr>
            <a:spLocks noGrp="1"/>
          </p:cNvSpPr>
          <p:nvPr>
            <p:ph type="dt" sz="half" idx="10"/>
          </p:nvPr>
        </p:nvSpPr>
        <p:spPr/>
        <p:txBody>
          <a:bodyPr/>
          <a:lstStyle/>
          <a:p>
            <a:fld id="{0F07D40C-2A4F-4FEB-9CF2-EF3D16ADBCE1}" type="datetimeFigureOut">
              <a:rPr lang="en-GB" smtClean="0"/>
              <a:t>16/11/2020</a:t>
            </a:fld>
            <a:endParaRPr lang="en-GB"/>
          </a:p>
        </p:txBody>
      </p:sp>
      <p:sp>
        <p:nvSpPr>
          <p:cNvPr id="5" name="Footer Placeholder 4">
            <a:extLst>
              <a:ext uri="{FF2B5EF4-FFF2-40B4-BE49-F238E27FC236}">
                <a16:creationId xmlns:a16="http://schemas.microsoft.com/office/drawing/2014/main" id="{7A6A13D4-68C8-40BF-8318-216CDA4754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9B6449-B869-4776-AE56-C855B765207B}"/>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390312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7FE7B-C4CB-4A15-B355-9A29BED83B1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F7EC0C2-0CC2-4098-BD2D-32605576313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5EF88F-E162-43F2-949C-14D14D0F4AFF}"/>
              </a:ext>
            </a:extLst>
          </p:cNvPr>
          <p:cNvSpPr>
            <a:spLocks noGrp="1"/>
          </p:cNvSpPr>
          <p:nvPr>
            <p:ph type="dt" sz="half" idx="10"/>
          </p:nvPr>
        </p:nvSpPr>
        <p:spPr/>
        <p:txBody>
          <a:bodyPr/>
          <a:lstStyle/>
          <a:p>
            <a:fld id="{0F07D40C-2A4F-4FEB-9CF2-EF3D16ADBCE1}" type="datetimeFigureOut">
              <a:rPr lang="en-GB" smtClean="0"/>
              <a:t>16/11/2020</a:t>
            </a:fld>
            <a:endParaRPr lang="en-GB"/>
          </a:p>
        </p:txBody>
      </p:sp>
      <p:sp>
        <p:nvSpPr>
          <p:cNvPr id="5" name="Footer Placeholder 4">
            <a:extLst>
              <a:ext uri="{FF2B5EF4-FFF2-40B4-BE49-F238E27FC236}">
                <a16:creationId xmlns:a16="http://schemas.microsoft.com/office/drawing/2014/main" id="{8DF2F543-BAB8-40CC-B18A-552DE34465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751A8B-93A8-42D7-892C-98D43EB329D2}"/>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677818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093703-F97F-476E-9ACD-7F694A58E6B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34A1CB-2D4B-4827-95AE-9C1C8E18CA3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2005CC-FCC4-4BCF-ABE2-5CD34770BAC2}"/>
              </a:ext>
            </a:extLst>
          </p:cNvPr>
          <p:cNvSpPr>
            <a:spLocks noGrp="1"/>
          </p:cNvSpPr>
          <p:nvPr>
            <p:ph type="dt" sz="half" idx="10"/>
          </p:nvPr>
        </p:nvSpPr>
        <p:spPr/>
        <p:txBody>
          <a:bodyPr/>
          <a:lstStyle/>
          <a:p>
            <a:fld id="{0F07D40C-2A4F-4FEB-9CF2-EF3D16ADBCE1}" type="datetimeFigureOut">
              <a:rPr lang="en-GB" smtClean="0"/>
              <a:t>16/11/2020</a:t>
            </a:fld>
            <a:endParaRPr lang="en-GB"/>
          </a:p>
        </p:txBody>
      </p:sp>
      <p:sp>
        <p:nvSpPr>
          <p:cNvPr id="5" name="Footer Placeholder 4">
            <a:extLst>
              <a:ext uri="{FF2B5EF4-FFF2-40B4-BE49-F238E27FC236}">
                <a16:creationId xmlns:a16="http://schemas.microsoft.com/office/drawing/2014/main" id="{0CE3777F-04C2-4E88-A366-49256D1564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6317AE-08BD-459B-BE8C-38615FABC7D4}"/>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3852781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0AD7B-FF04-4B96-9ED3-DDD10188730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E0207EF-5F9E-4DE7-BCB8-4D4DC9B16F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CB8367C-E156-4B0A-8A1F-1CB1E4E94725}"/>
              </a:ext>
            </a:extLst>
          </p:cNvPr>
          <p:cNvSpPr>
            <a:spLocks noGrp="1"/>
          </p:cNvSpPr>
          <p:nvPr>
            <p:ph type="dt" sz="half" idx="10"/>
          </p:nvPr>
        </p:nvSpPr>
        <p:spPr/>
        <p:txBody>
          <a:bodyPr/>
          <a:lstStyle/>
          <a:p>
            <a:fld id="{0F07D40C-2A4F-4FEB-9CF2-EF3D16ADBCE1}" type="datetimeFigureOut">
              <a:rPr lang="en-GB" smtClean="0"/>
              <a:t>16/11/2020</a:t>
            </a:fld>
            <a:endParaRPr lang="en-GB"/>
          </a:p>
        </p:txBody>
      </p:sp>
      <p:sp>
        <p:nvSpPr>
          <p:cNvPr id="5" name="Footer Placeholder 4">
            <a:extLst>
              <a:ext uri="{FF2B5EF4-FFF2-40B4-BE49-F238E27FC236}">
                <a16:creationId xmlns:a16="http://schemas.microsoft.com/office/drawing/2014/main" id="{9BE5A8DF-F068-468F-85FF-8D9E4091D23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CC242C-95DA-401F-9E2E-553F123B5CB7}"/>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327013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7F1F9-AF4E-48BA-AA77-6876EAE6ED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64134A0-B721-42DD-B30D-B76A92650A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197E08-FE9C-4863-9B1F-17493AA42D43}"/>
              </a:ext>
            </a:extLst>
          </p:cNvPr>
          <p:cNvSpPr>
            <a:spLocks noGrp="1"/>
          </p:cNvSpPr>
          <p:nvPr>
            <p:ph type="dt" sz="half" idx="10"/>
          </p:nvPr>
        </p:nvSpPr>
        <p:spPr/>
        <p:txBody>
          <a:bodyPr/>
          <a:lstStyle/>
          <a:p>
            <a:fld id="{0F07D40C-2A4F-4FEB-9CF2-EF3D16ADBCE1}" type="datetimeFigureOut">
              <a:rPr lang="en-GB" smtClean="0"/>
              <a:t>16/11/2020</a:t>
            </a:fld>
            <a:endParaRPr lang="en-GB"/>
          </a:p>
        </p:txBody>
      </p:sp>
      <p:sp>
        <p:nvSpPr>
          <p:cNvPr id="5" name="Footer Placeholder 4">
            <a:extLst>
              <a:ext uri="{FF2B5EF4-FFF2-40B4-BE49-F238E27FC236}">
                <a16:creationId xmlns:a16="http://schemas.microsoft.com/office/drawing/2014/main" id="{67641866-BE53-4540-85B9-42CD4BBA28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FC687F-1859-4A40-98CA-92F8DF7A6895}"/>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2027020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78B33-A631-4A40-9676-54D8E523D6D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2C7A7F-F5E8-4170-9468-C8CE27D23B7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DD679FF-A80D-43D6-922C-957C5DC0BFD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3A1A390-E8BF-449B-8D45-5198B7FEB43B}"/>
              </a:ext>
            </a:extLst>
          </p:cNvPr>
          <p:cNvSpPr>
            <a:spLocks noGrp="1"/>
          </p:cNvSpPr>
          <p:nvPr>
            <p:ph type="dt" sz="half" idx="10"/>
          </p:nvPr>
        </p:nvSpPr>
        <p:spPr/>
        <p:txBody>
          <a:bodyPr/>
          <a:lstStyle/>
          <a:p>
            <a:fld id="{0F07D40C-2A4F-4FEB-9CF2-EF3D16ADBCE1}" type="datetimeFigureOut">
              <a:rPr lang="en-GB" smtClean="0"/>
              <a:t>16/11/2020</a:t>
            </a:fld>
            <a:endParaRPr lang="en-GB"/>
          </a:p>
        </p:txBody>
      </p:sp>
      <p:sp>
        <p:nvSpPr>
          <p:cNvPr id="6" name="Footer Placeholder 5">
            <a:extLst>
              <a:ext uri="{FF2B5EF4-FFF2-40B4-BE49-F238E27FC236}">
                <a16:creationId xmlns:a16="http://schemas.microsoft.com/office/drawing/2014/main" id="{0AD02B00-430D-447C-BD3F-9F76F17FFF3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BF8A252-BD68-4B59-8315-3AB411916BAE}"/>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4175354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A3C5F-258C-4E01-B70C-9F98369DFD3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2F91B76-B22C-4AB5-B70B-BD148EE447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74F6ACA-96AD-4508-8443-E91A51787D6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E9F6C19-9C8D-461D-9B32-28750E2277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914836F-3B98-4A06-A75E-0C01814206E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09FD276-D6BC-4EE1-A658-FB8460E12CE1}"/>
              </a:ext>
            </a:extLst>
          </p:cNvPr>
          <p:cNvSpPr>
            <a:spLocks noGrp="1"/>
          </p:cNvSpPr>
          <p:nvPr>
            <p:ph type="dt" sz="half" idx="10"/>
          </p:nvPr>
        </p:nvSpPr>
        <p:spPr/>
        <p:txBody>
          <a:bodyPr/>
          <a:lstStyle/>
          <a:p>
            <a:fld id="{0F07D40C-2A4F-4FEB-9CF2-EF3D16ADBCE1}" type="datetimeFigureOut">
              <a:rPr lang="en-GB" smtClean="0"/>
              <a:t>16/11/2020</a:t>
            </a:fld>
            <a:endParaRPr lang="en-GB"/>
          </a:p>
        </p:txBody>
      </p:sp>
      <p:sp>
        <p:nvSpPr>
          <p:cNvPr id="8" name="Footer Placeholder 7">
            <a:extLst>
              <a:ext uri="{FF2B5EF4-FFF2-40B4-BE49-F238E27FC236}">
                <a16:creationId xmlns:a16="http://schemas.microsoft.com/office/drawing/2014/main" id="{3D3E053D-186C-431E-A5D2-690A1DA2AD9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9C2EB7C-0DCD-4B7F-ADCF-567189F24851}"/>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289747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9C413-5AB3-4070-9643-8CF2EC5FA60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02D7E4C-B449-4924-B395-53E4359AA5E1}"/>
              </a:ext>
            </a:extLst>
          </p:cNvPr>
          <p:cNvSpPr>
            <a:spLocks noGrp="1"/>
          </p:cNvSpPr>
          <p:nvPr>
            <p:ph type="dt" sz="half" idx="10"/>
          </p:nvPr>
        </p:nvSpPr>
        <p:spPr/>
        <p:txBody>
          <a:bodyPr/>
          <a:lstStyle/>
          <a:p>
            <a:fld id="{0F07D40C-2A4F-4FEB-9CF2-EF3D16ADBCE1}" type="datetimeFigureOut">
              <a:rPr lang="en-GB" smtClean="0"/>
              <a:t>16/11/2020</a:t>
            </a:fld>
            <a:endParaRPr lang="en-GB"/>
          </a:p>
        </p:txBody>
      </p:sp>
      <p:sp>
        <p:nvSpPr>
          <p:cNvPr id="4" name="Footer Placeholder 3">
            <a:extLst>
              <a:ext uri="{FF2B5EF4-FFF2-40B4-BE49-F238E27FC236}">
                <a16:creationId xmlns:a16="http://schemas.microsoft.com/office/drawing/2014/main" id="{BB71F5A0-D43E-43FF-BF6C-764DBF8DD2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C3CE641-AD30-4BE7-8331-CAD5D7CFD0D0}"/>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915687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7AD17B-F14C-4091-B821-188FF6008D51}"/>
              </a:ext>
            </a:extLst>
          </p:cNvPr>
          <p:cNvSpPr>
            <a:spLocks noGrp="1"/>
          </p:cNvSpPr>
          <p:nvPr>
            <p:ph type="dt" sz="half" idx="10"/>
          </p:nvPr>
        </p:nvSpPr>
        <p:spPr/>
        <p:txBody>
          <a:bodyPr/>
          <a:lstStyle/>
          <a:p>
            <a:fld id="{0F07D40C-2A4F-4FEB-9CF2-EF3D16ADBCE1}" type="datetimeFigureOut">
              <a:rPr lang="en-GB" smtClean="0"/>
              <a:t>16/11/2020</a:t>
            </a:fld>
            <a:endParaRPr lang="en-GB"/>
          </a:p>
        </p:txBody>
      </p:sp>
      <p:sp>
        <p:nvSpPr>
          <p:cNvPr id="3" name="Footer Placeholder 2">
            <a:extLst>
              <a:ext uri="{FF2B5EF4-FFF2-40B4-BE49-F238E27FC236}">
                <a16:creationId xmlns:a16="http://schemas.microsoft.com/office/drawing/2014/main" id="{14AD4716-B014-42EE-8E25-468A21A11E9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EE0FA2-AE38-45D3-B872-86E98BB71B68}"/>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850286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03F21-B0B5-4370-A386-D7EA4F94F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4EA852-493B-41FF-94CE-66DF34A0D0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3F436EF-3325-491E-BB71-8FF685BAB5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F5EA71A-713D-4DB6-A9FC-8F637F9FE8FD}"/>
              </a:ext>
            </a:extLst>
          </p:cNvPr>
          <p:cNvSpPr>
            <a:spLocks noGrp="1"/>
          </p:cNvSpPr>
          <p:nvPr>
            <p:ph type="dt" sz="half" idx="10"/>
          </p:nvPr>
        </p:nvSpPr>
        <p:spPr/>
        <p:txBody>
          <a:bodyPr/>
          <a:lstStyle/>
          <a:p>
            <a:fld id="{0F07D40C-2A4F-4FEB-9CF2-EF3D16ADBCE1}" type="datetimeFigureOut">
              <a:rPr lang="en-GB" smtClean="0"/>
              <a:t>16/11/2020</a:t>
            </a:fld>
            <a:endParaRPr lang="en-GB"/>
          </a:p>
        </p:txBody>
      </p:sp>
      <p:sp>
        <p:nvSpPr>
          <p:cNvPr id="6" name="Footer Placeholder 5">
            <a:extLst>
              <a:ext uri="{FF2B5EF4-FFF2-40B4-BE49-F238E27FC236}">
                <a16:creationId xmlns:a16="http://schemas.microsoft.com/office/drawing/2014/main" id="{63BA6998-B7F5-4DFD-A4D1-FB3A967F27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490FACF-E59A-4084-8E28-1D4239AE27FE}"/>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310401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34E83-AD22-4AE2-80BD-BF9E975BB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84AAB69-FF83-411F-9228-5620D9CE96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76B8804-6DF6-4257-B39B-A464B9899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D24C43F-531A-4B0C-BBA5-500256713916}"/>
              </a:ext>
            </a:extLst>
          </p:cNvPr>
          <p:cNvSpPr>
            <a:spLocks noGrp="1"/>
          </p:cNvSpPr>
          <p:nvPr>
            <p:ph type="dt" sz="half" idx="10"/>
          </p:nvPr>
        </p:nvSpPr>
        <p:spPr/>
        <p:txBody>
          <a:bodyPr/>
          <a:lstStyle/>
          <a:p>
            <a:fld id="{0F07D40C-2A4F-4FEB-9CF2-EF3D16ADBCE1}" type="datetimeFigureOut">
              <a:rPr lang="en-GB" smtClean="0"/>
              <a:t>16/11/2020</a:t>
            </a:fld>
            <a:endParaRPr lang="en-GB"/>
          </a:p>
        </p:txBody>
      </p:sp>
      <p:sp>
        <p:nvSpPr>
          <p:cNvPr id="6" name="Footer Placeholder 5">
            <a:extLst>
              <a:ext uri="{FF2B5EF4-FFF2-40B4-BE49-F238E27FC236}">
                <a16:creationId xmlns:a16="http://schemas.microsoft.com/office/drawing/2014/main" id="{E0C0F3F1-43B4-478C-8C2F-42B2DD7B5D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E5266F-6A74-4ED4-9068-58EBBACEC032}"/>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010979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F15726-2986-4C95-AF78-0E308DE286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C9199C-F4FA-4D67-B2EA-047298A4C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83660E-2977-44C6-966D-8198AE7018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7D40C-2A4F-4FEB-9CF2-EF3D16ADBCE1}" type="datetimeFigureOut">
              <a:rPr lang="en-GB" smtClean="0"/>
              <a:t>16/11/2020</a:t>
            </a:fld>
            <a:endParaRPr lang="en-GB"/>
          </a:p>
        </p:txBody>
      </p:sp>
      <p:sp>
        <p:nvSpPr>
          <p:cNvPr id="5" name="Footer Placeholder 4">
            <a:extLst>
              <a:ext uri="{FF2B5EF4-FFF2-40B4-BE49-F238E27FC236}">
                <a16:creationId xmlns:a16="http://schemas.microsoft.com/office/drawing/2014/main" id="{054BC26C-7F8D-4E7C-A300-DCABE5F777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CBC83B1-08A8-442C-8483-3DE9634D0A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314710-2946-415D-8652-2A3C8B9297C1}" type="slidenum">
              <a:rPr lang="en-GB" smtClean="0"/>
              <a:t>‹#›</a:t>
            </a:fld>
            <a:endParaRPr lang="en-GB"/>
          </a:p>
        </p:txBody>
      </p:sp>
    </p:spTree>
    <p:extLst>
      <p:ext uri="{BB962C8B-B14F-4D97-AF65-F5344CB8AC3E}">
        <p14:creationId xmlns:p14="http://schemas.microsoft.com/office/powerpoint/2010/main" val="2504199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tmp"/><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tmp"/><Relationship Id="rId4" Type="http://schemas.openxmlformats.org/officeDocument/2006/relationships/image" Target="../media/image3.tmp"/></Relationships>
</file>

<file path=ppt/slides/_rels/slide3.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tm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bing.com/videos/search?q=treasure+island+national+theatre+video&amp;&amp;view=detail&amp;mid=F216236B3E732F3720FCF216236B3E732F3720FC&amp;&amp;FORM=VRDGAR&amp;ru=%2Fvideos%2Fsearch%3Fq%3Dtreasure%2Bisland%2Bnational%2Btheatre%2Bvideo%26docid%3D607990184549026889%26mid%3DF21623683E732F3720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321CD6-1E2F-4094-9CE7-ED6F1437E7E4}"/>
              </a:ext>
            </a:extLst>
          </p:cNvPr>
          <p:cNvSpPr>
            <a:spLocks noGrp="1"/>
          </p:cNvSpPr>
          <p:nvPr>
            <p:ph idx="1"/>
          </p:nvPr>
        </p:nvSpPr>
        <p:spPr/>
        <p:txBody>
          <a:bodyPr>
            <a:normAutofit/>
          </a:bodyPr>
          <a:lstStyle/>
          <a:p>
            <a:pPr marL="0" indent="0" algn="ctr">
              <a:buNone/>
            </a:pPr>
            <a:r>
              <a:rPr lang="en-GB" sz="4000" dirty="0">
                <a:solidFill>
                  <a:schemeClr val="bg1"/>
                </a:solidFill>
                <a:latin typeface="Arial Rounded MT Bold" panose="020F0704030504030204" pitchFamily="34" charset="0"/>
              </a:rPr>
              <a:t>Treasure Island</a:t>
            </a:r>
          </a:p>
          <a:p>
            <a:pPr marL="0" indent="0" algn="ctr">
              <a:buNone/>
            </a:pPr>
            <a:r>
              <a:rPr lang="en-GB" sz="4000" dirty="0">
                <a:solidFill>
                  <a:schemeClr val="bg1"/>
                </a:solidFill>
                <a:latin typeface="Arial Rounded MT Bold" panose="020F0704030504030204" pitchFamily="34" charset="0"/>
              </a:rPr>
              <a:t>Lesson 10</a:t>
            </a:r>
          </a:p>
          <a:p>
            <a:pPr marL="0" indent="0" algn="ctr">
              <a:buNone/>
            </a:pPr>
            <a:r>
              <a:rPr lang="en-GB" sz="4000" dirty="0">
                <a:solidFill>
                  <a:schemeClr val="bg1"/>
                </a:solidFill>
                <a:latin typeface="Arial Rounded MT Bold" panose="020F0704030504030204" pitchFamily="34" charset="0"/>
              </a:rPr>
              <a:t>Week 11</a:t>
            </a:r>
          </a:p>
        </p:txBody>
      </p:sp>
    </p:spTree>
    <p:extLst>
      <p:ext uri="{BB962C8B-B14F-4D97-AF65-F5344CB8AC3E}">
        <p14:creationId xmlns:p14="http://schemas.microsoft.com/office/powerpoint/2010/main" val="342284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45E7C68-320F-4646-BFAF-502445E42790}"/>
              </a:ext>
            </a:extLst>
          </p:cNvPr>
          <p:cNvSpPr txBox="1"/>
          <p:nvPr/>
        </p:nvSpPr>
        <p:spPr>
          <a:xfrm>
            <a:off x="601798" y="571763"/>
            <a:ext cx="10946735" cy="954107"/>
          </a:xfrm>
          <a:prstGeom prst="rect">
            <a:avLst/>
          </a:prstGeom>
          <a:solidFill>
            <a:srgbClr val="FFFFCC"/>
          </a:solidFill>
        </p:spPr>
        <p:txBody>
          <a:bodyPr wrap="square" rtlCol="0">
            <a:spAutoFit/>
          </a:bodyPr>
          <a:lstStyle/>
          <a:p>
            <a:r>
              <a:rPr lang="en-GB" sz="2800" dirty="0">
                <a:latin typeface="Arial Rounded MT Bold" panose="020F0704030504030204" pitchFamily="34" charset="0"/>
              </a:rPr>
              <a:t>Do now – Can you name the three Production roles that help to make the actor look more like the character they are playing.</a:t>
            </a:r>
          </a:p>
        </p:txBody>
      </p:sp>
      <p:pic>
        <p:nvPicPr>
          <p:cNvPr id="3" name="Picture 2" descr="A person standing next to a bird&#10;&#10;Description automatically generated">
            <a:extLst>
              <a:ext uri="{FF2B5EF4-FFF2-40B4-BE49-F238E27FC236}">
                <a16:creationId xmlns:a16="http://schemas.microsoft.com/office/drawing/2014/main" id="{98495A61-CF96-4B0D-9854-474CA1F663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8890" y="1694078"/>
            <a:ext cx="2356632" cy="2386462"/>
          </a:xfrm>
          <a:prstGeom prst="rect">
            <a:avLst/>
          </a:prstGeom>
        </p:spPr>
      </p:pic>
      <p:pic>
        <p:nvPicPr>
          <p:cNvPr id="4" name="Picture 3" descr="A person looking at the camera&#10;&#10;Description automatically generated">
            <a:extLst>
              <a:ext uri="{FF2B5EF4-FFF2-40B4-BE49-F238E27FC236}">
                <a16:creationId xmlns:a16="http://schemas.microsoft.com/office/drawing/2014/main" id="{5A6CBC89-4C32-448B-85F9-E91F8A2BB5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2902" y="1918884"/>
            <a:ext cx="2159111" cy="1936850"/>
          </a:xfrm>
          <a:prstGeom prst="rect">
            <a:avLst/>
          </a:prstGeom>
        </p:spPr>
      </p:pic>
      <p:pic>
        <p:nvPicPr>
          <p:cNvPr id="5" name="Picture 4" descr="A close up of a person&#10;&#10;Description automatically generated">
            <a:extLst>
              <a:ext uri="{FF2B5EF4-FFF2-40B4-BE49-F238E27FC236}">
                <a16:creationId xmlns:a16="http://schemas.microsoft.com/office/drawing/2014/main" id="{D0B39A49-5402-4DDF-AA4A-AE21200000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2902" y="4080540"/>
            <a:ext cx="2709436" cy="2369291"/>
          </a:xfrm>
          <a:prstGeom prst="rect">
            <a:avLst/>
          </a:prstGeom>
        </p:spPr>
      </p:pic>
      <p:pic>
        <p:nvPicPr>
          <p:cNvPr id="6" name="Picture 5" descr="A person holding a gun&#10;&#10;Description automatically generated">
            <a:extLst>
              <a:ext uri="{FF2B5EF4-FFF2-40B4-BE49-F238E27FC236}">
                <a16:creationId xmlns:a16="http://schemas.microsoft.com/office/drawing/2014/main" id="{E87588DC-A3A5-4F2E-9D5C-6E1E9644F0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6411" y="4248748"/>
            <a:ext cx="2159111" cy="2389018"/>
          </a:xfrm>
          <a:prstGeom prst="rect">
            <a:avLst/>
          </a:prstGeom>
        </p:spPr>
      </p:pic>
      <p:pic>
        <p:nvPicPr>
          <p:cNvPr id="7" name="Content Placeholder 8">
            <a:extLst>
              <a:ext uri="{FF2B5EF4-FFF2-40B4-BE49-F238E27FC236}">
                <a16:creationId xmlns:a16="http://schemas.microsoft.com/office/drawing/2014/main" id="{BD6173B9-2E86-493B-95B4-AA502A9A9489}"/>
              </a:ext>
            </a:extLst>
          </p:cNvPr>
          <p:cNvPicPr>
            <a:picLocks noChangeAspect="1"/>
          </p:cNvPicPr>
          <p:nvPr/>
        </p:nvPicPr>
        <p:blipFill>
          <a:blip r:embed="rId6"/>
          <a:stretch>
            <a:fillRect/>
          </a:stretch>
        </p:blipFill>
        <p:spPr>
          <a:xfrm>
            <a:off x="6809989" y="2380632"/>
            <a:ext cx="3795053" cy="3399815"/>
          </a:xfrm>
          <a:prstGeom prst="rect">
            <a:avLst/>
          </a:prstGeom>
        </p:spPr>
      </p:pic>
    </p:spTree>
    <p:extLst>
      <p:ext uri="{BB962C8B-B14F-4D97-AF65-F5344CB8AC3E}">
        <p14:creationId xmlns:p14="http://schemas.microsoft.com/office/powerpoint/2010/main" val="267277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ow To Become a Costume Supervisor | ProductionBase Community">
            <a:extLst>
              <a:ext uri="{FF2B5EF4-FFF2-40B4-BE49-F238E27FC236}">
                <a16:creationId xmlns:a16="http://schemas.microsoft.com/office/drawing/2014/main" id="{4F7F5743-EB7F-4C02-871E-64696F68FF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884" y="653554"/>
            <a:ext cx="3361202" cy="223672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group of people around each other&#10;&#10;Description automatically generated">
            <a:extLst>
              <a:ext uri="{FF2B5EF4-FFF2-40B4-BE49-F238E27FC236}">
                <a16:creationId xmlns:a16="http://schemas.microsoft.com/office/drawing/2014/main" id="{07A9B1B4-08EE-4C69-AA36-908AE791DD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4677" y="2309203"/>
            <a:ext cx="2744076" cy="2986524"/>
          </a:xfrm>
          <a:prstGeom prst="rect">
            <a:avLst/>
          </a:prstGeom>
        </p:spPr>
      </p:pic>
      <p:pic>
        <p:nvPicPr>
          <p:cNvPr id="5" name="Picture 4" descr="A picture containing person, person, girl, looking&#10;&#10;Description automatically generated">
            <a:extLst>
              <a:ext uri="{FF2B5EF4-FFF2-40B4-BE49-F238E27FC236}">
                <a16:creationId xmlns:a16="http://schemas.microsoft.com/office/drawing/2014/main" id="{FACF3192-383F-45E9-9288-4A7D010060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31345" y="495088"/>
            <a:ext cx="4492569" cy="2236726"/>
          </a:xfrm>
          <a:prstGeom prst="rect">
            <a:avLst/>
          </a:prstGeom>
        </p:spPr>
      </p:pic>
      <p:sp>
        <p:nvSpPr>
          <p:cNvPr id="6" name="TextBox 5">
            <a:extLst>
              <a:ext uri="{FF2B5EF4-FFF2-40B4-BE49-F238E27FC236}">
                <a16:creationId xmlns:a16="http://schemas.microsoft.com/office/drawing/2014/main" id="{CC57EA29-C9CB-4F2F-AF3A-40290DFE4A5F}"/>
              </a:ext>
            </a:extLst>
          </p:cNvPr>
          <p:cNvSpPr txBox="1"/>
          <p:nvPr/>
        </p:nvSpPr>
        <p:spPr>
          <a:xfrm>
            <a:off x="540884" y="3122880"/>
            <a:ext cx="2267630" cy="738362"/>
          </a:xfrm>
          <a:prstGeom prst="rect">
            <a:avLst/>
          </a:prstGeom>
          <a:solidFill>
            <a:srgbClr val="FF0000"/>
          </a:solidFill>
        </p:spPr>
        <p:txBody>
          <a:bodyPr wrap="square" rtlCol="0" anchor="ctr">
            <a:noAutofit/>
          </a:bodyPr>
          <a:lstStyle/>
          <a:p>
            <a:pPr algn="ctr">
              <a:lnSpc>
                <a:spcPct val="107000"/>
              </a:lnSpc>
              <a:spcBef>
                <a:spcPts val="300"/>
              </a:spcBef>
              <a:spcAft>
                <a:spcPts val="300"/>
              </a:spcAft>
            </a:pPr>
            <a:r>
              <a:rPr lang="en-GB" sz="2800" dirty="0">
                <a:effectLst/>
                <a:latin typeface="Arial Rounded MT Bold" panose="020F0704030504030204" pitchFamily="34" charset="0"/>
                <a:ea typeface="Calibri" panose="020F0502020204030204" pitchFamily="34" charset="0"/>
                <a:cs typeface="Times New Roman" panose="02020603050405020304" pitchFamily="18" charset="0"/>
              </a:rPr>
              <a:t>Costume</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FEE337F4-3B1E-4A5C-85BB-363985044231}"/>
              </a:ext>
            </a:extLst>
          </p:cNvPr>
          <p:cNvSpPr txBox="1"/>
          <p:nvPr/>
        </p:nvSpPr>
        <p:spPr>
          <a:xfrm>
            <a:off x="7231344" y="4441137"/>
            <a:ext cx="1694942" cy="854590"/>
          </a:xfrm>
          <a:prstGeom prst="rect">
            <a:avLst/>
          </a:prstGeom>
          <a:solidFill>
            <a:srgbClr val="FF6600"/>
          </a:solidFill>
        </p:spPr>
        <p:txBody>
          <a:bodyPr wrap="square" rtlCol="0" anchor="ctr">
            <a:noAutofit/>
          </a:bodyPr>
          <a:lstStyle/>
          <a:p>
            <a:pPr algn="ctr">
              <a:lnSpc>
                <a:spcPct val="107000"/>
              </a:lnSpc>
              <a:spcBef>
                <a:spcPts val="300"/>
              </a:spcBef>
              <a:spcAft>
                <a:spcPts val="300"/>
              </a:spcAft>
            </a:pPr>
            <a:r>
              <a:rPr lang="en-GB" sz="2800" dirty="0">
                <a:effectLst/>
                <a:latin typeface="Arial Rounded MT Bold" panose="020F0704030504030204" pitchFamily="34" charset="0"/>
                <a:ea typeface="Calibri" panose="020F0502020204030204" pitchFamily="34" charset="0"/>
                <a:cs typeface="Times New Roman" panose="02020603050405020304" pitchFamily="18" charset="0"/>
              </a:rPr>
              <a:t>Hair</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BBDCD309-FB8C-4639-A482-39EDBCD22F9F}"/>
              </a:ext>
            </a:extLst>
          </p:cNvPr>
          <p:cNvSpPr txBox="1"/>
          <p:nvPr/>
        </p:nvSpPr>
        <p:spPr>
          <a:xfrm>
            <a:off x="9601200" y="3017538"/>
            <a:ext cx="2122714" cy="748919"/>
          </a:xfrm>
          <a:prstGeom prst="rect">
            <a:avLst/>
          </a:prstGeom>
          <a:solidFill>
            <a:srgbClr val="FFFF00"/>
          </a:solidFill>
        </p:spPr>
        <p:txBody>
          <a:bodyPr wrap="square" rtlCol="0" anchor="ctr">
            <a:noAutofit/>
          </a:bodyPr>
          <a:lstStyle/>
          <a:p>
            <a:pPr algn="ctr">
              <a:lnSpc>
                <a:spcPct val="107000"/>
              </a:lnSpc>
              <a:spcBef>
                <a:spcPts val="300"/>
              </a:spcBef>
              <a:spcAft>
                <a:spcPts val="300"/>
              </a:spcAft>
            </a:pPr>
            <a:r>
              <a:rPr lang="en-GB" sz="2800" dirty="0">
                <a:effectLst/>
                <a:latin typeface="Arial Rounded MT Bold" panose="020F0704030504030204" pitchFamily="34" charset="0"/>
                <a:ea typeface="Calibri" panose="020F0502020204030204" pitchFamily="34" charset="0"/>
                <a:cs typeface="Times New Roman" panose="02020603050405020304" pitchFamily="18" charset="0"/>
              </a:rPr>
              <a:t>Make up</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935F164C-0B23-4273-AD7F-8AAADEAE7434}"/>
              </a:ext>
            </a:extLst>
          </p:cNvPr>
          <p:cNvSpPr txBox="1"/>
          <p:nvPr/>
        </p:nvSpPr>
        <p:spPr>
          <a:xfrm>
            <a:off x="540884" y="5570565"/>
            <a:ext cx="11183030" cy="954107"/>
          </a:xfrm>
          <a:prstGeom prst="rect">
            <a:avLst/>
          </a:prstGeom>
          <a:solidFill>
            <a:schemeClr val="bg1"/>
          </a:solidFill>
        </p:spPr>
        <p:txBody>
          <a:bodyPr wrap="square" rtlCol="0">
            <a:spAutoFit/>
          </a:bodyPr>
          <a:lstStyle/>
          <a:p>
            <a:r>
              <a:rPr lang="en-GB" sz="2800" dirty="0">
                <a:latin typeface="Arial Rounded MT Bold" panose="020F0704030504030204" pitchFamily="34" charset="0"/>
              </a:rPr>
              <a:t>These are the production roles that help the actor appear more like their character to the audience</a:t>
            </a:r>
          </a:p>
        </p:txBody>
      </p:sp>
    </p:spTree>
    <p:extLst>
      <p:ext uri="{BB962C8B-B14F-4D97-AF65-F5344CB8AC3E}">
        <p14:creationId xmlns:p14="http://schemas.microsoft.com/office/powerpoint/2010/main" val="271839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7293670-7A54-4040-8DA7-6BB1CD87803C}"/>
              </a:ext>
            </a:extLst>
          </p:cNvPr>
          <p:cNvSpPr txBox="1"/>
          <p:nvPr/>
        </p:nvSpPr>
        <p:spPr>
          <a:xfrm>
            <a:off x="304802" y="3619242"/>
            <a:ext cx="3624943" cy="1035144"/>
          </a:xfrm>
          <a:prstGeom prst="rect">
            <a:avLst/>
          </a:prstGeom>
          <a:solidFill>
            <a:srgbClr val="7030A0"/>
          </a:solidFill>
        </p:spPr>
        <p:txBody>
          <a:bodyPr wrap="square" rtlCol="0">
            <a:noAutofit/>
          </a:bodyPr>
          <a:lstStyle/>
          <a:p>
            <a:pPr algn="ctr"/>
            <a:endParaRPr lang="en-GB" sz="2400" b="1" dirty="0">
              <a:solidFill>
                <a:schemeClr val="bg1"/>
              </a:solidFill>
            </a:endParaRPr>
          </a:p>
        </p:txBody>
      </p:sp>
      <p:sp>
        <p:nvSpPr>
          <p:cNvPr id="12" name="TextBox 11">
            <a:extLst>
              <a:ext uri="{FF2B5EF4-FFF2-40B4-BE49-F238E27FC236}">
                <a16:creationId xmlns:a16="http://schemas.microsoft.com/office/drawing/2014/main" id="{3CEF44C1-DFD9-4A8B-87FB-83240574ACE3}"/>
              </a:ext>
            </a:extLst>
          </p:cNvPr>
          <p:cNvSpPr txBox="1"/>
          <p:nvPr/>
        </p:nvSpPr>
        <p:spPr>
          <a:xfrm>
            <a:off x="304802" y="2200350"/>
            <a:ext cx="3624943" cy="1198795"/>
          </a:xfrm>
          <a:prstGeom prst="rect">
            <a:avLst/>
          </a:prstGeom>
          <a:solidFill>
            <a:srgbClr val="7030A0"/>
          </a:solidFill>
        </p:spPr>
        <p:txBody>
          <a:bodyPr wrap="square" rtlCol="0">
            <a:noAutofit/>
          </a:bodyPr>
          <a:lstStyle/>
          <a:p>
            <a:pPr algn="ctr"/>
            <a:endParaRPr lang="en-GB" sz="2400" b="1" dirty="0">
              <a:solidFill>
                <a:schemeClr val="bg1"/>
              </a:solidFill>
              <a:latin typeface="Arial Rounded MT Bold" panose="020F0704030504030204" pitchFamily="34" charset="0"/>
            </a:endParaRPr>
          </a:p>
        </p:txBody>
      </p:sp>
      <p:sp>
        <p:nvSpPr>
          <p:cNvPr id="13" name="TextBox 12">
            <a:extLst>
              <a:ext uri="{FF2B5EF4-FFF2-40B4-BE49-F238E27FC236}">
                <a16:creationId xmlns:a16="http://schemas.microsoft.com/office/drawing/2014/main" id="{EBD2B571-801E-437B-B532-B8A563803A17}"/>
              </a:ext>
            </a:extLst>
          </p:cNvPr>
          <p:cNvSpPr txBox="1"/>
          <p:nvPr/>
        </p:nvSpPr>
        <p:spPr>
          <a:xfrm>
            <a:off x="304802" y="340843"/>
            <a:ext cx="3624943" cy="1639409"/>
          </a:xfrm>
          <a:prstGeom prst="rect">
            <a:avLst/>
          </a:prstGeom>
          <a:solidFill>
            <a:srgbClr val="7030A0"/>
          </a:solidFill>
        </p:spPr>
        <p:txBody>
          <a:bodyPr wrap="square" rtlCol="0" anchor="ctr">
            <a:noAutofit/>
          </a:bodyPr>
          <a:lstStyle/>
          <a:p>
            <a:pPr algn="ctr"/>
            <a:r>
              <a:rPr lang="en-GB" sz="2400" b="1" dirty="0">
                <a:solidFill>
                  <a:schemeClr val="bg1"/>
                </a:solidFill>
                <a:latin typeface="Arial Rounded MT Bold" panose="020F0704030504030204" pitchFamily="34" charset="0"/>
              </a:rPr>
              <a:t>Pick a character from Treasure Island</a:t>
            </a:r>
          </a:p>
        </p:txBody>
      </p:sp>
      <p:sp>
        <p:nvSpPr>
          <p:cNvPr id="2" name="TextBox 1">
            <a:extLst>
              <a:ext uri="{FF2B5EF4-FFF2-40B4-BE49-F238E27FC236}">
                <a16:creationId xmlns:a16="http://schemas.microsoft.com/office/drawing/2014/main" id="{F0AC5C7C-25A7-46AE-8BE4-964FECC2147D}"/>
              </a:ext>
            </a:extLst>
          </p:cNvPr>
          <p:cNvSpPr txBox="1"/>
          <p:nvPr/>
        </p:nvSpPr>
        <p:spPr>
          <a:xfrm>
            <a:off x="304802" y="5229225"/>
            <a:ext cx="11582394" cy="1411061"/>
          </a:xfrm>
          <a:prstGeom prst="rect">
            <a:avLst/>
          </a:prstGeom>
          <a:solidFill>
            <a:srgbClr val="CC99FF"/>
          </a:solidFill>
        </p:spPr>
        <p:txBody>
          <a:bodyPr wrap="square" rtlCol="0" anchor="ctr">
            <a:noAutofit/>
          </a:bodyPr>
          <a:lstStyle/>
          <a:p>
            <a:pPr algn="ctr"/>
            <a:r>
              <a:rPr lang="en-GB" sz="2400" dirty="0">
                <a:latin typeface="Arial Rounded MT Bold" panose="020F0704030504030204" pitchFamily="34" charset="0"/>
              </a:rPr>
              <a:t>Write the </a:t>
            </a:r>
            <a:r>
              <a:rPr lang="en-GB" sz="2400" b="1" i="1" u="sng" dirty="0">
                <a:latin typeface="Arial Rounded MT Bold" panose="020F0704030504030204" pitchFamily="34" charset="0"/>
              </a:rPr>
              <a:t>evaluation</a:t>
            </a:r>
            <a:r>
              <a:rPr lang="en-GB" sz="2400" dirty="0">
                <a:latin typeface="Arial Rounded MT Bold" panose="020F0704030504030204" pitchFamily="34" charset="0"/>
              </a:rPr>
              <a:t> of the effectiveness of how they look in here.  How successful is it and are there any areas for improvement?  </a:t>
            </a:r>
          </a:p>
        </p:txBody>
      </p:sp>
      <p:sp>
        <p:nvSpPr>
          <p:cNvPr id="5" name="TextBox 4">
            <a:extLst>
              <a:ext uri="{FF2B5EF4-FFF2-40B4-BE49-F238E27FC236}">
                <a16:creationId xmlns:a16="http://schemas.microsoft.com/office/drawing/2014/main" id="{BF6BA36C-4526-4488-BF46-32B8622FB4D4}"/>
              </a:ext>
            </a:extLst>
          </p:cNvPr>
          <p:cNvSpPr txBox="1"/>
          <p:nvPr/>
        </p:nvSpPr>
        <p:spPr>
          <a:xfrm>
            <a:off x="4152899" y="340843"/>
            <a:ext cx="3886200" cy="4315075"/>
          </a:xfrm>
          <a:prstGeom prst="rect">
            <a:avLst/>
          </a:prstGeom>
          <a:solidFill>
            <a:schemeClr val="bg1"/>
          </a:solidFill>
        </p:spPr>
        <p:txBody>
          <a:bodyPr wrap="square" rtlCol="0" anchor="ctr">
            <a:noAutofit/>
          </a:bodyPr>
          <a:lstStyle/>
          <a:p>
            <a:pPr algn="ctr"/>
            <a:r>
              <a:rPr lang="en-GB" sz="2800" dirty="0">
                <a:latin typeface="Arial Rounded MT Bold" panose="020F0704030504030204" pitchFamily="34" charset="0"/>
              </a:rPr>
              <a:t>Draw a picture of one of them in here.  This is the </a:t>
            </a:r>
            <a:r>
              <a:rPr lang="en-GB" sz="2800" b="1" i="1" u="sng" dirty="0">
                <a:latin typeface="Arial Rounded MT Bold" panose="020F0704030504030204" pitchFamily="34" charset="0"/>
              </a:rPr>
              <a:t>description.</a:t>
            </a:r>
            <a:endParaRPr lang="en-GB" sz="800" dirty="0"/>
          </a:p>
        </p:txBody>
      </p:sp>
      <p:sp>
        <p:nvSpPr>
          <p:cNvPr id="3" name="TextBox 2">
            <a:extLst>
              <a:ext uri="{FF2B5EF4-FFF2-40B4-BE49-F238E27FC236}">
                <a16:creationId xmlns:a16="http://schemas.microsoft.com/office/drawing/2014/main" id="{BD5C8F29-663D-470D-8548-B6C2805FF46D}"/>
              </a:ext>
            </a:extLst>
          </p:cNvPr>
          <p:cNvSpPr txBox="1"/>
          <p:nvPr/>
        </p:nvSpPr>
        <p:spPr>
          <a:xfrm>
            <a:off x="8262253" y="340842"/>
            <a:ext cx="3624943" cy="1639409"/>
          </a:xfrm>
          <a:prstGeom prst="rect">
            <a:avLst/>
          </a:prstGeom>
          <a:solidFill>
            <a:srgbClr val="7030A0"/>
          </a:solidFill>
        </p:spPr>
        <p:txBody>
          <a:bodyPr wrap="square" rtlCol="0">
            <a:noAutofit/>
          </a:bodyPr>
          <a:lstStyle/>
          <a:p>
            <a:pPr algn="ctr"/>
            <a:r>
              <a:rPr lang="en-GB" sz="2400" b="1" dirty="0">
                <a:solidFill>
                  <a:schemeClr val="bg1"/>
                </a:solidFill>
                <a:latin typeface="Arial Rounded MT Bold" panose="020F0704030504030204" pitchFamily="34" charset="0"/>
              </a:rPr>
              <a:t>Write an </a:t>
            </a:r>
            <a:r>
              <a:rPr lang="en-GB" sz="2400" b="1" i="1" u="sng" dirty="0">
                <a:solidFill>
                  <a:schemeClr val="bg1"/>
                </a:solidFill>
                <a:latin typeface="Arial Rounded MT Bold" panose="020F0704030504030204" pitchFamily="34" charset="0"/>
              </a:rPr>
              <a:t>explanation</a:t>
            </a:r>
            <a:r>
              <a:rPr lang="en-GB" sz="2400" b="1" dirty="0">
                <a:solidFill>
                  <a:schemeClr val="bg1"/>
                </a:solidFill>
                <a:latin typeface="Arial Rounded MT Bold" panose="020F0704030504030204" pitchFamily="34" charset="0"/>
              </a:rPr>
              <a:t> of what all the different aspects of their costume, </a:t>
            </a:r>
          </a:p>
        </p:txBody>
      </p:sp>
      <p:sp>
        <p:nvSpPr>
          <p:cNvPr id="4" name="TextBox 3">
            <a:extLst>
              <a:ext uri="{FF2B5EF4-FFF2-40B4-BE49-F238E27FC236}">
                <a16:creationId xmlns:a16="http://schemas.microsoft.com/office/drawing/2014/main" id="{DF522074-1BE2-4A99-A245-27831257F21C}"/>
              </a:ext>
            </a:extLst>
          </p:cNvPr>
          <p:cNvSpPr txBox="1"/>
          <p:nvPr/>
        </p:nvSpPr>
        <p:spPr>
          <a:xfrm>
            <a:off x="8262253" y="2200349"/>
            <a:ext cx="3624943" cy="1198795"/>
          </a:xfrm>
          <a:prstGeom prst="rect">
            <a:avLst/>
          </a:prstGeom>
          <a:solidFill>
            <a:srgbClr val="7030A0"/>
          </a:solidFill>
        </p:spPr>
        <p:txBody>
          <a:bodyPr wrap="square" rtlCol="0">
            <a:noAutofit/>
          </a:bodyPr>
          <a:lstStyle/>
          <a:p>
            <a:pPr algn="ctr"/>
            <a:r>
              <a:rPr lang="en-GB" sz="2400" b="1" dirty="0">
                <a:solidFill>
                  <a:schemeClr val="bg1"/>
                </a:solidFill>
                <a:latin typeface="Arial Rounded MT Bold" panose="020F0704030504030204" pitchFamily="34" charset="0"/>
              </a:rPr>
              <a:t>hair and make-up mean in terms of why they have been</a:t>
            </a:r>
          </a:p>
        </p:txBody>
      </p:sp>
      <p:sp>
        <p:nvSpPr>
          <p:cNvPr id="6" name="TextBox 5">
            <a:extLst>
              <a:ext uri="{FF2B5EF4-FFF2-40B4-BE49-F238E27FC236}">
                <a16:creationId xmlns:a16="http://schemas.microsoft.com/office/drawing/2014/main" id="{E83F3133-F43F-492E-A0C1-EDD0DD2BABA2}"/>
              </a:ext>
            </a:extLst>
          </p:cNvPr>
          <p:cNvSpPr txBox="1"/>
          <p:nvPr/>
        </p:nvSpPr>
        <p:spPr>
          <a:xfrm>
            <a:off x="8262253" y="3619242"/>
            <a:ext cx="3624943" cy="1035144"/>
          </a:xfrm>
          <a:prstGeom prst="rect">
            <a:avLst/>
          </a:prstGeom>
          <a:solidFill>
            <a:srgbClr val="7030A0"/>
          </a:solidFill>
        </p:spPr>
        <p:txBody>
          <a:bodyPr wrap="square" rtlCol="0">
            <a:noAutofit/>
          </a:bodyPr>
          <a:lstStyle/>
          <a:p>
            <a:pPr algn="ctr"/>
            <a:r>
              <a:rPr lang="en-GB" sz="2400" b="1" dirty="0">
                <a:solidFill>
                  <a:schemeClr val="bg1"/>
                </a:solidFill>
                <a:latin typeface="Arial Rounded MT Bold" panose="020F0704030504030204" pitchFamily="34" charset="0"/>
              </a:rPr>
              <a:t>chosen in the boxes round the outside</a:t>
            </a:r>
            <a:endParaRPr lang="en-GB" sz="2400" b="1" dirty="0">
              <a:solidFill>
                <a:schemeClr val="bg1"/>
              </a:solidFill>
            </a:endParaRPr>
          </a:p>
        </p:txBody>
      </p:sp>
    </p:spTree>
    <p:extLst>
      <p:ext uri="{BB962C8B-B14F-4D97-AF65-F5344CB8AC3E}">
        <p14:creationId xmlns:p14="http://schemas.microsoft.com/office/powerpoint/2010/main" val="379942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622879C8-41E5-4841-81EC-5D111B9ED54F}"/>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2784"/>
          <a:stretch/>
        </p:blipFill>
        <p:spPr>
          <a:xfrm>
            <a:off x="4241665" y="340844"/>
            <a:ext cx="3556269" cy="4982270"/>
          </a:xfrm>
          <a:prstGeom prst="rect">
            <a:avLst/>
          </a:prstGeom>
        </p:spPr>
      </p:pic>
      <p:sp>
        <p:nvSpPr>
          <p:cNvPr id="8" name="TextBox 7">
            <a:extLst>
              <a:ext uri="{FF2B5EF4-FFF2-40B4-BE49-F238E27FC236}">
                <a16:creationId xmlns:a16="http://schemas.microsoft.com/office/drawing/2014/main" id="{3A2F2E9D-73F0-48F9-844C-E010C43638DB}"/>
              </a:ext>
            </a:extLst>
          </p:cNvPr>
          <p:cNvSpPr txBox="1"/>
          <p:nvPr/>
        </p:nvSpPr>
        <p:spPr>
          <a:xfrm>
            <a:off x="8262253" y="4122785"/>
            <a:ext cx="3624943" cy="1200329"/>
          </a:xfrm>
          <a:prstGeom prst="rect">
            <a:avLst/>
          </a:prstGeom>
          <a:solidFill>
            <a:srgbClr val="7030A0"/>
          </a:solidFill>
        </p:spPr>
        <p:txBody>
          <a:bodyPr wrap="square" rtlCol="0">
            <a:spAutoFit/>
          </a:bodyPr>
          <a:lstStyle/>
          <a:p>
            <a:r>
              <a:rPr lang="en-GB" b="1" dirty="0">
                <a:solidFill>
                  <a:schemeClr val="bg1"/>
                </a:solidFill>
              </a:rPr>
              <a:t>Big, bulky, man’s shoes.  This emphasises her manly appearance and shows she puts being practical before looking good.</a:t>
            </a:r>
          </a:p>
        </p:txBody>
      </p:sp>
      <p:sp>
        <p:nvSpPr>
          <p:cNvPr id="9" name="TextBox 8">
            <a:extLst>
              <a:ext uri="{FF2B5EF4-FFF2-40B4-BE49-F238E27FC236}">
                <a16:creationId xmlns:a16="http://schemas.microsoft.com/office/drawing/2014/main" id="{71FE697E-4BE3-4BC6-94B1-92357920467A}"/>
              </a:ext>
            </a:extLst>
          </p:cNvPr>
          <p:cNvSpPr txBox="1"/>
          <p:nvPr/>
        </p:nvSpPr>
        <p:spPr>
          <a:xfrm>
            <a:off x="8262255" y="344050"/>
            <a:ext cx="3624943" cy="1477328"/>
          </a:xfrm>
          <a:prstGeom prst="rect">
            <a:avLst/>
          </a:prstGeom>
          <a:solidFill>
            <a:srgbClr val="7030A0"/>
          </a:solidFill>
        </p:spPr>
        <p:txBody>
          <a:bodyPr wrap="square" rtlCol="0">
            <a:spAutoFit/>
          </a:bodyPr>
          <a:lstStyle/>
          <a:p>
            <a:r>
              <a:rPr lang="en-GB" b="1" dirty="0">
                <a:solidFill>
                  <a:schemeClr val="bg1"/>
                </a:solidFill>
              </a:rPr>
              <a:t>She wears a shirt with collar and a tie.  This is something we would normally expect to see a man wearing.  This emphasises her lack of femininity . </a:t>
            </a:r>
          </a:p>
        </p:txBody>
      </p:sp>
      <p:sp>
        <p:nvSpPr>
          <p:cNvPr id="10" name="TextBox 9">
            <a:extLst>
              <a:ext uri="{FF2B5EF4-FFF2-40B4-BE49-F238E27FC236}">
                <a16:creationId xmlns:a16="http://schemas.microsoft.com/office/drawing/2014/main" id="{C48BF776-B33E-4193-9660-357366652206}"/>
              </a:ext>
            </a:extLst>
          </p:cNvPr>
          <p:cNvSpPr txBox="1"/>
          <p:nvPr/>
        </p:nvSpPr>
        <p:spPr>
          <a:xfrm>
            <a:off x="8262253" y="2233417"/>
            <a:ext cx="3624943" cy="1477328"/>
          </a:xfrm>
          <a:prstGeom prst="rect">
            <a:avLst/>
          </a:prstGeom>
          <a:solidFill>
            <a:srgbClr val="7030A0"/>
          </a:solidFill>
        </p:spPr>
        <p:txBody>
          <a:bodyPr wrap="square" rtlCol="0">
            <a:spAutoFit/>
          </a:bodyPr>
          <a:lstStyle/>
          <a:p>
            <a:r>
              <a:rPr lang="en-GB" b="1" dirty="0">
                <a:solidFill>
                  <a:schemeClr val="bg1"/>
                </a:solidFill>
              </a:rPr>
              <a:t>A thick leather belt similar to that of a weight lifter.  This shows a physical link in her appearance to the sport that is very important to her.</a:t>
            </a:r>
          </a:p>
        </p:txBody>
      </p:sp>
      <p:sp>
        <p:nvSpPr>
          <p:cNvPr id="11" name="TextBox 10">
            <a:extLst>
              <a:ext uri="{FF2B5EF4-FFF2-40B4-BE49-F238E27FC236}">
                <a16:creationId xmlns:a16="http://schemas.microsoft.com/office/drawing/2014/main" id="{C7293670-7A54-4040-8DA7-6BB1CD87803C}"/>
              </a:ext>
            </a:extLst>
          </p:cNvPr>
          <p:cNvSpPr txBox="1"/>
          <p:nvPr/>
        </p:nvSpPr>
        <p:spPr>
          <a:xfrm>
            <a:off x="304802" y="4079371"/>
            <a:ext cx="3624943" cy="1200329"/>
          </a:xfrm>
          <a:prstGeom prst="rect">
            <a:avLst/>
          </a:prstGeom>
          <a:solidFill>
            <a:srgbClr val="7030A0"/>
          </a:solidFill>
        </p:spPr>
        <p:txBody>
          <a:bodyPr wrap="square" rtlCol="0">
            <a:spAutoFit/>
          </a:bodyPr>
          <a:lstStyle/>
          <a:p>
            <a:r>
              <a:rPr lang="en-GB" b="1" dirty="0">
                <a:solidFill>
                  <a:schemeClr val="bg1"/>
                </a:solidFill>
              </a:rPr>
              <a:t>She wears thick socks pulled up to the knee.  This is in contrast to tights which we would be more likely to see women wear. </a:t>
            </a:r>
          </a:p>
        </p:txBody>
      </p:sp>
      <p:sp>
        <p:nvSpPr>
          <p:cNvPr id="12" name="TextBox 11">
            <a:extLst>
              <a:ext uri="{FF2B5EF4-FFF2-40B4-BE49-F238E27FC236}">
                <a16:creationId xmlns:a16="http://schemas.microsoft.com/office/drawing/2014/main" id="{3CEF44C1-DFD9-4A8B-87FB-83240574ACE3}"/>
              </a:ext>
            </a:extLst>
          </p:cNvPr>
          <p:cNvSpPr txBox="1"/>
          <p:nvPr/>
        </p:nvSpPr>
        <p:spPr>
          <a:xfrm>
            <a:off x="304802" y="1922886"/>
            <a:ext cx="3624943" cy="1754326"/>
          </a:xfrm>
          <a:prstGeom prst="rect">
            <a:avLst/>
          </a:prstGeom>
          <a:solidFill>
            <a:srgbClr val="7030A0"/>
          </a:solidFill>
        </p:spPr>
        <p:txBody>
          <a:bodyPr wrap="square" rtlCol="0">
            <a:spAutoFit/>
          </a:bodyPr>
          <a:lstStyle/>
          <a:p>
            <a:r>
              <a:rPr lang="en-GB" b="1" dirty="0">
                <a:solidFill>
                  <a:schemeClr val="bg1"/>
                </a:solidFill>
              </a:rPr>
              <a:t>She doesn’t wear any traditional make-up but she has hair on her forehead to give her a unibrow and on her lip to make it look like she har a moustache adding to her manliness.</a:t>
            </a:r>
          </a:p>
        </p:txBody>
      </p:sp>
      <p:sp>
        <p:nvSpPr>
          <p:cNvPr id="13" name="TextBox 12">
            <a:extLst>
              <a:ext uri="{FF2B5EF4-FFF2-40B4-BE49-F238E27FC236}">
                <a16:creationId xmlns:a16="http://schemas.microsoft.com/office/drawing/2014/main" id="{EBD2B571-801E-437B-B532-B8A563803A17}"/>
              </a:ext>
            </a:extLst>
          </p:cNvPr>
          <p:cNvSpPr txBox="1"/>
          <p:nvPr/>
        </p:nvSpPr>
        <p:spPr>
          <a:xfrm>
            <a:off x="304802" y="340844"/>
            <a:ext cx="3624943" cy="1200329"/>
          </a:xfrm>
          <a:prstGeom prst="rect">
            <a:avLst/>
          </a:prstGeom>
          <a:solidFill>
            <a:srgbClr val="7030A0"/>
          </a:solidFill>
        </p:spPr>
        <p:txBody>
          <a:bodyPr wrap="square" rtlCol="0">
            <a:spAutoFit/>
          </a:bodyPr>
          <a:lstStyle/>
          <a:p>
            <a:r>
              <a:rPr lang="en-GB" b="1" dirty="0">
                <a:solidFill>
                  <a:schemeClr val="bg1"/>
                </a:solidFill>
              </a:rPr>
              <a:t>She has her hair scraped back into a bun as this is practical and it means she doesn’t spend any time trying to make herself look attractive.</a:t>
            </a:r>
          </a:p>
        </p:txBody>
      </p:sp>
      <p:sp>
        <p:nvSpPr>
          <p:cNvPr id="2" name="TextBox 1">
            <a:extLst>
              <a:ext uri="{FF2B5EF4-FFF2-40B4-BE49-F238E27FC236}">
                <a16:creationId xmlns:a16="http://schemas.microsoft.com/office/drawing/2014/main" id="{F0AC5C7C-25A7-46AE-8BE4-964FECC2147D}"/>
              </a:ext>
            </a:extLst>
          </p:cNvPr>
          <p:cNvSpPr txBox="1"/>
          <p:nvPr/>
        </p:nvSpPr>
        <p:spPr>
          <a:xfrm>
            <a:off x="304802" y="5648325"/>
            <a:ext cx="11582394" cy="923330"/>
          </a:xfrm>
          <a:prstGeom prst="rect">
            <a:avLst/>
          </a:prstGeom>
          <a:solidFill>
            <a:srgbClr val="CC99FF"/>
          </a:solidFill>
        </p:spPr>
        <p:txBody>
          <a:bodyPr wrap="square" rtlCol="0">
            <a:spAutoFit/>
          </a:bodyPr>
          <a:lstStyle/>
          <a:p>
            <a:r>
              <a:rPr lang="en-GB" dirty="0"/>
              <a:t>I think Miss Trunchbull’s costume, hair and make-up is successful because the audience needs to understand that she lacks all of the maternal instincts that we would associate with someone who chooses to work with small children and that she is actually a bully.  It does this by making her look very unfeminine and scary.</a:t>
            </a:r>
          </a:p>
        </p:txBody>
      </p:sp>
    </p:spTree>
    <p:extLst>
      <p:ext uri="{BB962C8B-B14F-4D97-AF65-F5344CB8AC3E}">
        <p14:creationId xmlns:p14="http://schemas.microsoft.com/office/powerpoint/2010/main" val="832743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A2F2E9D-73F0-48F9-844C-E010C43638DB}"/>
              </a:ext>
            </a:extLst>
          </p:cNvPr>
          <p:cNvSpPr txBox="1"/>
          <p:nvPr/>
        </p:nvSpPr>
        <p:spPr>
          <a:xfrm>
            <a:off x="8262250" y="2904499"/>
            <a:ext cx="3624943" cy="970816"/>
          </a:xfrm>
          <a:prstGeom prst="rect">
            <a:avLst/>
          </a:prstGeom>
          <a:solidFill>
            <a:srgbClr val="7030A0"/>
          </a:solidFill>
        </p:spPr>
        <p:txBody>
          <a:bodyPr wrap="square" rtlCol="0">
            <a:noAutofit/>
          </a:bodyPr>
          <a:lstStyle/>
          <a:p>
            <a:r>
              <a:rPr lang="en-GB" b="1" dirty="0">
                <a:solidFill>
                  <a:schemeClr val="bg1"/>
                </a:solidFill>
              </a:rPr>
              <a:t>Make 6 points separate points that cover hair, make-up and costume.  One in each box like my example.</a:t>
            </a:r>
          </a:p>
        </p:txBody>
      </p:sp>
      <p:sp>
        <p:nvSpPr>
          <p:cNvPr id="9" name="TextBox 8">
            <a:extLst>
              <a:ext uri="{FF2B5EF4-FFF2-40B4-BE49-F238E27FC236}">
                <a16:creationId xmlns:a16="http://schemas.microsoft.com/office/drawing/2014/main" id="{71FE697E-4BE3-4BC6-94B1-92357920467A}"/>
              </a:ext>
            </a:extLst>
          </p:cNvPr>
          <p:cNvSpPr txBox="1"/>
          <p:nvPr/>
        </p:nvSpPr>
        <p:spPr>
          <a:xfrm>
            <a:off x="8262255" y="344050"/>
            <a:ext cx="3624943" cy="1049321"/>
          </a:xfrm>
          <a:prstGeom prst="rect">
            <a:avLst/>
          </a:prstGeom>
          <a:solidFill>
            <a:srgbClr val="7030A0"/>
          </a:solidFill>
        </p:spPr>
        <p:txBody>
          <a:bodyPr wrap="square" rtlCol="0" anchor="ctr">
            <a:noAutofit/>
          </a:bodyPr>
          <a:lstStyle/>
          <a:p>
            <a:r>
              <a:rPr lang="en-GB" sz="2400" b="1" dirty="0">
                <a:solidFill>
                  <a:schemeClr val="bg1"/>
                </a:solidFill>
                <a:latin typeface="Arial Rounded MT Bold" panose="020F0704030504030204" pitchFamily="34" charset="0"/>
              </a:rPr>
              <a:t>in the boxes round the outside.</a:t>
            </a:r>
          </a:p>
        </p:txBody>
      </p:sp>
      <p:sp>
        <p:nvSpPr>
          <p:cNvPr id="10" name="TextBox 9">
            <a:extLst>
              <a:ext uri="{FF2B5EF4-FFF2-40B4-BE49-F238E27FC236}">
                <a16:creationId xmlns:a16="http://schemas.microsoft.com/office/drawing/2014/main" id="{C48BF776-B33E-4193-9660-357366652206}"/>
              </a:ext>
            </a:extLst>
          </p:cNvPr>
          <p:cNvSpPr txBox="1"/>
          <p:nvPr/>
        </p:nvSpPr>
        <p:spPr>
          <a:xfrm>
            <a:off x="8262251" y="1624274"/>
            <a:ext cx="3624943" cy="1049322"/>
          </a:xfrm>
          <a:prstGeom prst="rect">
            <a:avLst/>
          </a:prstGeom>
          <a:solidFill>
            <a:srgbClr val="7030A0"/>
          </a:solidFill>
        </p:spPr>
        <p:txBody>
          <a:bodyPr wrap="square" rtlCol="0" anchor="ctr">
            <a:noAutofit/>
          </a:bodyPr>
          <a:lstStyle/>
          <a:p>
            <a:r>
              <a:rPr lang="en-GB" sz="2400" b="1" dirty="0">
                <a:solidFill>
                  <a:schemeClr val="bg1"/>
                </a:solidFill>
                <a:latin typeface="Arial Rounded MT Bold" panose="020F0704030504030204" pitchFamily="34" charset="0"/>
              </a:rPr>
              <a:t>This is the </a:t>
            </a:r>
            <a:r>
              <a:rPr lang="en-GB" sz="2400" b="1" i="1" u="sng" dirty="0">
                <a:solidFill>
                  <a:schemeClr val="bg1"/>
                </a:solidFill>
                <a:latin typeface="Arial Rounded MT Bold" panose="020F0704030504030204" pitchFamily="34" charset="0"/>
              </a:rPr>
              <a:t>explanation</a:t>
            </a:r>
          </a:p>
        </p:txBody>
      </p:sp>
      <p:sp>
        <p:nvSpPr>
          <p:cNvPr id="11" name="TextBox 10">
            <a:extLst>
              <a:ext uri="{FF2B5EF4-FFF2-40B4-BE49-F238E27FC236}">
                <a16:creationId xmlns:a16="http://schemas.microsoft.com/office/drawing/2014/main" id="{C7293670-7A54-4040-8DA7-6BB1CD87803C}"/>
              </a:ext>
            </a:extLst>
          </p:cNvPr>
          <p:cNvSpPr txBox="1"/>
          <p:nvPr/>
        </p:nvSpPr>
        <p:spPr>
          <a:xfrm>
            <a:off x="304802" y="2907703"/>
            <a:ext cx="3624943" cy="967612"/>
          </a:xfrm>
          <a:prstGeom prst="rect">
            <a:avLst/>
          </a:prstGeom>
          <a:solidFill>
            <a:srgbClr val="7030A0"/>
          </a:solidFill>
        </p:spPr>
        <p:txBody>
          <a:bodyPr wrap="square" rtlCol="0" anchor="ctr">
            <a:noAutofit/>
          </a:bodyPr>
          <a:lstStyle/>
          <a:p>
            <a:pPr algn="ctr"/>
            <a:r>
              <a:rPr lang="en-GB" sz="2400" b="1" dirty="0">
                <a:solidFill>
                  <a:schemeClr val="bg1"/>
                </a:solidFill>
                <a:latin typeface="Arial Rounded MT Bold" panose="020F0704030504030204" pitchFamily="34" charset="0"/>
              </a:rPr>
              <a:t>and make-up</a:t>
            </a:r>
          </a:p>
        </p:txBody>
      </p:sp>
      <p:sp>
        <p:nvSpPr>
          <p:cNvPr id="12" name="TextBox 11">
            <a:extLst>
              <a:ext uri="{FF2B5EF4-FFF2-40B4-BE49-F238E27FC236}">
                <a16:creationId xmlns:a16="http://schemas.microsoft.com/office/drawing/2014/main" id="{3CEF44C1-DFD9-4A8B-87FB-83240574ACE3}"/>
              </a:ext>
            </a:extLst>
          </p:cNvPr>
          <p:cNvSpPr txBox="1"/>
          <p:nvPr/>
        </p:nvSpPr>
        <p:spPr>
          <a:xfrm>
            <a:off x="304802" y="1624273"/>
            <a:ext cx="3624943" cy="1052527"/>
          </a:xfrm>
          <a:prstGeom prst="rect">
            <a:avLst/>
          </a:prstGeom>
          <a:solidFill>
            <a:srgbClr val="7030A0"/>
          </a:solidFill>
        </p:spPr>
        <p:txBody>
          <a:bodyPr wrap="square" rtlCol="0" anchor="ctr">
            <a:noAutofit/>
          </a:bodyPr>
          <a:lstStyle/>
          <a:p>
            <a:pPr algn="ctr"/>
            <a:r>
              <a:rPr lang="en-GB" sz="2400" b="1" dirty="0">
                <a:solidFill>
                  <a:schemeClr val="bg1"/>
                </a:solidFill>
                <a:latin typeface="Arial Rounded MT Bold" panose="020F0704030504030204" pitchFamily="34" charset="0"/>
              </a:rPr>
              <a:t>hair…</a:t>
            </a:r>
          </a:p>
        </p:txBody>
      </p:sp>
      <p:sp>
        <p:nvSpPr>
          <p:cNvPr id="13" name="TextBox 12">
            <a:extLst>
              <a:ext uri="{FF2B5EF4-FFF2-40B4-BE49-F238E27FC236}">
                <a16:creationId xmlns:a16="http://schemas.microsoft.com/office/drawing/2014/main" id="{EBD2B571-801E-437B-B532-B8A563803A17}"/>
              </a:ext>
            </a:extLst>
          </p:cNvPr>
          <p:cNvSpPr txBox="1"/>
          <p:nvPr/>
        </p:nvSpPr>
        <p:spPr>
          <a:xfrm>
            <a:off x="304802" y="340844"/>
            <a:ext cx="3624943" cy="1052527"/>
          </a:xfrm>
          <a:prstGeom prst="rect">
            <a:avLst/>
          </a:prstGeom>
          <a:solidFill>
            <a:srgbClr val="7030A0"/>
          </a:solidFill>
        </p:spPr>
        <p:txBody>
          <a:bodyPr wrap="square" rtlCol="0" anchor="ctr">
            <a:noAutofit/>
          </a:bodyPr>
          <a:lstStyle/>
          <a:p>
            <a:pPr algn="ctr"/>
            <a:r>
              <a:rPr lang="en-GB" sz="2400" b="1" dirty="0">
                <a:solidFill>
                  <a:schemeClr val="bg1"/>
                </a:solidFill>
                <a:latin typeface="Arial Rounded MT Bold" panose="020F0704030504030204" pitchFamily="34" charset="0"/>
              </a:rPr>
              <a:t>Write about their costume…</a:t>
            </a:r>
          </a:p>
        </p:txBody>
      </p:sp>
      <p:sp>
        <p:nvSpPr>
          <p:cNvPr id="2" name="TextBox 1">
            <a:extLst>
              <a:ext uri="{FF2B5EF4-FFF2-40B4-BE49-F238E27FC236}">
                <a16:creationId xmlns:a16="http://schemas.microsoft.com/office/drawing/2014/main" id="{F0AC5C7C-25A7-46AE-8BE4-964FECC2147D}"/>
              </a:ext>
            </a:extLst>
          </p:cNvPr>
          <p:cNvSpPr txBox="1"/>
          <p:nvPr/>
        </p:nvSpPr>
        <p:spPr>
          <a:xfrm>
            <a:off x="304802" y="4181201"/>
            <a:ext cx="11582394" cy="2448199"/>
          </a:xfrm>
          <a:prstGeom prst="rect">
            <a:avLst/>
          </a:prstGeom>
          <a:solidFill>
            <a:srgbClr val="CC99FF"/>
          </a:solidFill>
        </p:spPr>
        <p:txBody>
          <a:bodyPr wrap="square" rtlCol="0">
            <a:noAutofit/>
          </a:bodyPr>
          <a:lstStyle/>
          <a:p>
            <a:r>
              <a:rPr lang="en-GB" sz="2400" dirty="0">
                <a:latin typeface="Arial Rounded MT Bold" panose="020F0704030504030204" pitchFamily="34" charset="0"/>
              </a:rPr>
              <a:t>Write the </a:t>
            </a:r>
            <a:r>
              <a:rPr lang="en-GB" sz="2400" b="1" i="1" u="sng" dirty="0">
                <a:latin typeface="Arial Rounded MT Bold" panose="020F0704030504030204" pitchFamily="34" charset="0"/>
              </a:rPr>
              <a:t>evaluation</a:t>
            </a:r>
            <a:r>
              <a:rPr lang="en-GB" sz="2400" dirty="0">
                <a:latin typeface="Arial Rounded MT Bold" panose="020F0704030504030204" pitchFamily="34" charset="0"/>
              </a:rPr>
              <a:t> in here.  Use the sentence starter… “I think (put the names of the character)’s costume, hair and make-up is successful because…” and go on to say why you think it was effective.</a:t>
            </a:r>
          </a:p>
          <a:p>
            <a:r>
              <a:rPr lang="en-GB" sz="2400" dirty="0">
                <a:latin typeface="Arial Rounded MT Bold" panose="020F0704030504030204" pitchFamily="34" charset="0"/>
              </a:rPr>
              <a:t>Alternatively you might not think it is successful, therefore your sentence starter would be … “I think (put the names of the character)’s costume, hair and make-up is not successful because…” </a:t>
            </a:r>
          </a:p>
        </p:txBody>
      </p:sp>
      <p:sp>
        <p:nvSpPr>
          <p:cNvPr id="5" name="TextBox 4">
            <a:extLst>
              <a:ext uri="{FF2B5EF4-FFF2-40B4-BE49-F238E27FC236}">
                <a16:creationId xmlns:a16="http://schemas.microsoft.com/office/drawing/2014/main" id="{BF6BA36C-4526-4488-BF46-32B8622FB4D4}"/>
              </a:ext>
            </a:extLst>
          </p:cNvPr>
          <p:cNvSpPr txBox="1"/>
          <p:nvPr/>
        </p:nvSpPr>
        <p:spPr>
          <a:xfrm>
            <a:off x="4152899" y="340844"/>
            <a:ext cx="3886200" cy="3534471"/>
          </a:xfrm>
          <a:prstGeom prst="rect">
            <a:avLst/>
          </a:prstGeom>
          <a:solidFill>
            <a:schemeClr val="bg1"/>
          </a:solidFill>
        </p:spPr>
        <p:txBody>
          <a:bodyPr wrap="square" rtlCol="0">
            <a:noAutofit/>
          </a:bodyPr>
          <a:lstStyle/>
          <a:p>
            <a:pPr algn="ctr"/>
            <a:r>
              <a:rPr lang="en-GB" sz="2400" dirty="0">
                <a:latin typeface="Arial Rounded MT Bold" panose="020F0704030504030204" pitchFamily="34" charset="0"/>
              </a:rPr>
              <a:t>Draw a picture of one of the characters from Treasure Island in here.  You only have 10 minutes to draw the picture.  This is the </a:t>
            </a:r>
            <a:r>
              <a:rPr lang="en-GB" sz="2400" b="1" i="1" u="sng" dirty="0">
                <a:latin typeface="Arial Rounded MT Bold" panose="020F0704030504030204" pitchFamily="34" charset="0"/>
              </a:rPr>
              <a:t>description.</a:t>
            </a:r>
            <a:endParaRPr lang="en-GB" sz="800" dirty="0"/>
          </a:p>
        </p:txBody>
      </p:sp>
    </p:spTree>
    <p:extLst>
      <p:ext uri="{BB962C8B-B14F-4D97-AF65-F5344CB8AC3E}">
        <p14:creationId xmlns:p14="http://schemas.microsoft.com/office/powerpoint/2010/main" val="41261336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D8FA140-81FC-4E83-8A8F-83FA77A77E13}"/>
              </a:ext>
            </a:extLst>
          </p:cNvPr>
          <p:cNvSpPr txBox="1"/>
          <p:nvPr/>
        </p:nvSpPr>
        <p:spPr>
          <a:xfrm>
            <a:off x="2313214" y="2274838"/>
            <a:ext cx="7565571" cy="2308324"/>
          </a:xfrm>
          <a:prstGeom prst="rect">
            <a:avLst/>
          </a:prstGeom>
          <a:noFill/>
        </p:spPr>
        <p:txBody>
          <a:bodyPr wrap="square">
            <a:spAutoFit/>
          </a:bodyPr>
          <a:lstStyle/>
          <a:p>
            <a:r>
              <a:rPr lang="en-GB" sz="2400" dirty="0">
                <a:solidFill>
                  <a:srgbClr val="0000FF"/>
                </a:solidFill>
                <a:effectLst/>
                <a:hlinkClick r:id="rId2"/>
              </a:rPr>
              <a:t>https://www.bing.com/videos/search?q=treasure+island+national+theatre+video&amp;&amp;view=detail&amp;mid=F216236B3E732F3720FCF216236B3E732F3720FC&amp;&amp;FORM=VRDGAR&amp;ru=%2Fvideos%2Fsearch%3Fq%3Dtreasure%2Bisland%2Bnational%2Btheatre%2Bvideo%26docid%3D607990184549026889%26mid%3DF21623683E732F3720F</a:t>
            </a:r>
            <a:endParaRPr lang="en-GB" sz="2400" dirty="0"/>
          </a:p>
        </p:txBody>
      </p:sp>
      <p:sp>
        <p:nvSpPr>
          <p:cNvPr id="2" name="TextBox 1">
            <a:extLst>
              <a:ext uri="{FF2B5EF4-FFF2-40B4-BE49-F238E27FC236}">
                <a16:creationId xmlns:a16="http://schemas.microsoft.com/office/drawing/2014/main" id="{29E267D6-69A4-4121-9F24-7C6F902C7B00}"/>
              </a:ext>
            </a:extLst>
          </p:cNvPr>
          <p:cNvSpPr txBox="1"/>
          <p:nvPr/>
        </p:nvSpPr>
        <p:spPr>
          <a:xfrm>
            <a:off x="1016001" y="6052458"/>
            <a:ext cx="10795000" cy="369332"/>
          </a:xfrm>
          <a:prstGeom prst="rect">
            <a:avLst/>
          </a:prstGeom>
          <a:solidFill>
            <a:schemeClr val="bg1"/>
          </a:solidFill>
        </p:spPr>
        <p:txBody>
          <a:bodyPr wrap="square" rtlCol="0">
            <a:spAutoFit/>
          </a:bodyPr>
          <a:lstStyle/>
          <a:p>
            <a:r>
              <a:rPr lang="en-GB" dirty="0"/>
              <a:t>To complete this task you might want to refresh yourself on what the characters look like by watching the video</a:t>
            </a:r>
          </a:p>
        </p:txBody>
      </p:sp>
      <p:sp>
        <p:nvSpPr>
          <p:cNvPr id="4" name="TextBox 3">
            <a:extLst>
              <a:ext uri="{FF2B5EF4-FFF2-40B4-BE49-F238E27FC236}">
                <a16:creationId xmlns:a16="http://schemas.microsoft.com/office/drawing/2014/main" id="{37E3E345-8B12-44C5-B858-039CB67D7FF5}"/>
              </a:ext>
            </a:extLst>
          </p:cNvPr>
          <p:cNvSpPr txBox="1"/>
          <p:nvPr/>
        </p:nvSpPr>
        <p:spPr>
          <a:xfrm>
            <a:off x="687161" y="436210"/>
            <a:ext cx="4103914" cy="923330"/>
          </a:xfrm>
          <a:prstGeom prst="rect">
            <a:avLst/>
          </a:prstGeom>
          <a:solidFill>
            <a:schemeClr val="bg1"/>
          </a:solidFill>
        </p:spPr>
        <p:txBody>
          <a:bodyPr wrap="square" rtlCol="0">
            <a:spAutoFit/>
          </a:bodyPr>
          <a:lstStyle/>
          <a:p>
            <a:r>
              <a:rPr lang="en-US" dirty="0"/>
              <a:t>To watch the video, copy the link below and paste it into the address bar at the top of an internet search engine.</a:t>
            </a:r>
            <a:endParaRPr lang="en-GB" dirty="0"/>
          </a:p>
        </p:txBody>
      </p:sp>
    </p:spTree>
    <p:extLst>
      <p:ext uri="{BB962C8B-B14F-4D97-AF65-F5344CB8AC3E}">
        <p14:creationId xmlns:p14="http://schemas.microsoft.com/office/powerpoint/2010/main" val="8783660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3A6A22D-D0C6-4AB5-AFD1-11A92E58C5BE}"/>
              </a:ext>
            </a:extLst>
          </p:cNvPr>
          <p:cNvSpPr txBox="1"/>
          <p:nvPr/>
        </p:nvSpPr>
        <p:spPr>
          <a:xfrm>
            <a:off x="838198" y="1623180"/>
            <a:ext cx="10515599" cy="980558"/>
          </a:xfrm>
          <a:prstGeom prst="rect">
            <a:avLst/>
          </a:prstGeom>
          <a:solidFill>
            <a:srgbClr val="7030A0"/>
          </a:solidFill>
        </p:spPr>
        <p:txBody>
          <a:bodyPr wrap="square" tIns="180000" bIns="180000" rtlCol="0" anchor="ctr">
            <a:noAutofit/>
          </a:bodyPr>
          <a:lstStyle/>
          <a:p>
            <a:pPr algn="ctr"/>
            <a:r>
              <a:rPr lang="en-GB" sz="2400" dirty="0">
                <a:solidFill>
                  <a:schemeClr val="bg1"/>
                </a:solidFill>
                <a:latin typeface="Arial Rounded MT Bold" panose="020F0704030504030204" pitchFamily="34" charset="0"/>
              </a:rPr>
              <a:t>How might you alter any of the costume designs to make them more effective?</a:t>
            </a:r>
          </a:p>
        </p:txBody>
      </p:sp>
      <p:sp>
        <p:nvSpPr>
          <p:cNvPr id="12" name="TextBox 11">
            <a:extLst>
              <a:ext uri="{FF2B5EF4-FFF2-40B4-BE49-F238E27FC236}">
                <a16:creationId xmlns:a16="http://schemas.microsoft.com/office/drawing/2014/main" id="{07F4FF70-B58D-46BA-9A1A-33B0F49F12A0}"/>
              </a:ext>
            </a:extLst>
          </p:cNvPr>
          <p:cNvSpPr txBox="1"/>
          <p:nvPr/>
        </p:nvSpPr>
        <p:spPr>
          <a:xfrm>
            <a:off x="3452811" y="522703"/>
            <a:ext cx="5286375" cy="461665"/>
          </a:xfrm>
          <a:prstGeom prst="rect">
            <a:avLst/>
          </a:prstGeom>
          <a:solidFill>
            <a:schemeClr val="bg1"/>
          </a:solidFill>
        </p:spPr>
        <p:txBody>
          <a:bodyPr wrap="square" rtlCol="0">
            <a:spAutoFit/>
          </a:bodyPr>
          <a:lstStyle/>
          <a:p>
            <a:pPr algn="ctr"/>
            <a:r>
              <a:rPr lang="en-GB" sz="2400" dirty="0">
                <a:latin typeface="Arial Rounded MT Bold" panose="020F0704030504030204" pitchFamily="34" charset="0"/>
              </a:rPr>
              <a:t>Reflection</a:t>
            </a:r>
          </a:p>
        </p:txBody>
      </p:sp>
    </p:spTree>
    <p:extLst>
      <p:ext uri="{BB962C8B-B14F-4D97-AF65-F5344CB8AC3E}">
        <p14:creationId xmlns:p14="http://schemas.microsoft.com/office/powerpoint/2010/main" val="3646089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2049</TotalTime>
  <Words>632</Words>
  <Application>Microsoft Office PowerPoint</Application>
  <PresentationFormat>Widescreen</PresentationFormat>
  <Paragraphs>35</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Arial Rounded MT Bold</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Macdougall, L (SHS Teacher)</dc:creator>
  <cp:lastModifiedBy>Armitage, L (SHS Teacher)</cp:lastModifiedBy>
  <cp:revision>182</cp:revision>
  <dcterms:created xsi:type="dcterms:W3CDTF">2020-09-04T13:32:53Z</dcterms:created>
  <dcterms:modified xsi:type="dcterms:W3CDTF">2020-11-16T11:41:57Z</dcterms:modified>
</cp:coreProperties>
</file>